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9" r:id="rId4"/>
    <p:sldId id="261" r:id="rId5"/>
    <p:sldId id="264" r:id="rId6"/>
    <p:sldId id="262" r:id="rId7"/>
    <p:sldId id="263" r:id="rId8"/>
    <p:sldId id="265" r:id="rId9"/>
    <p:sldId id="266" r:id="rId10"/>
    <p:sldId id="267" r:id="rId11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4239" autoAdjust="0"/>
    <p:restoredTop sz="94660"/>
  </p:normalViewPr>
  <p:slideViewPr>
    <p:cSldViewPr snapToGrid="0">
      <p:cViewPr varScale="1">
        <p:scale>
          <a:sx n="87" d="100"/>
          <a:sy n="87" d="100"/>
        </p:scale>
        <p:origin x="101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61614-D933-493E-A082-97007010DF8C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C617E757-8D1D-47A4-8EB9-4186FB5015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54561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61614-D933-493E-A082-97007010DF8C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7E757-8D1D-47A4-8EB9-4186FB5015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93278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16461614-D933-493E-A082-97007010DF8C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C617E757-8D1D-47A4-8EB9-4186FB5015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33172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61614-D933-493E-A082-97007010DF8C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7E757-8D1D-47A4-8EB9-4186FB5015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67320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61614-D933-493E-A082-97007010DF8C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7E757-8D1D-47A4-8EB9-4186FB5015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55860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61614-D933-493E-A082-97007010DF8C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7E757-8D1D-47A4-8EB9-4186FB5015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36644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61614-D933-493E-A082-97007010DF8C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7E757-8D1D-47A4-8EB9-4186FB5015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42074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61614-D933-493E-A082-97007010DF8C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7E757-8D1D-47A4-8EB9-4186FB5015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19660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61614-D933-493E-A082-97007010DF8C}" type="datetimeFigureOut">
              <a:rPr lang="en-US" smtClean="0"/>
              <a:t>9/2/2026</a:t>
            </a:fld>
            <a:endParaRPr lang="en-US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7E757-8D1D-47A4-8EB9-4186FB5015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2214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61614-D933-493E-A082-97007010DF8C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7E757-8D1D-47A4-8EB9-4186FB5015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36145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61614-D933-493E-A082-97007010DF8C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7E757-8D1D-47A4-8EB9-4186FB5015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5623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16461614-D933-493E-A082-97007010DF8C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C617E757-8D1D-47A4-8EB9-4186FB5015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44378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view.officeapps.live.com/op/view.aspx?src=https://skolskisportsrbije.org.rs/wp-content/uploads/2026/09/Opis-aktivnosti-templejt-2026.docx&amp;wdOrigin=BROWSELINK" TargetMode="External"/><Relationship Id="rId2" Type="http://schemas.openxmlformats.org/officeDocument/2006/relationships/hyperlink" Target="https://docs.google.com/forms/d/e/1FAIpQLSfLfjzg9X7gwniKt_btoKikNivydaC8SC-m4il7ELHnyk7O9g/viewform?usp=publish-editor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filemail.com/" TargetMode="External"/><Relationship Id="rId5" Type="http://schemas.openxmlformats.org/officeDocument/2006/relationships/hyperlink" Target="https://wetransfer.com/" TargetMode="External"/><Relationship Id="rId4" Type="http://schemas.openxmlformats.org/officeDocument/2006/relationships/hyperlink" Target="mailto:sanja.ugren@skolskisportsrbije.rs" TargetMode="Externa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2901" y="1432223"/>
            <a:ext cx="11298114" cy="3035808"/>
          </a:xfrm>
        </p:spPr>
        <p:txBody>
          <a:bodyPr/>
          <a:lstStyle/>
          <a:p>
            <a:pPr algn="ctr"/>
            <a:r>
              <a:rPr lang="sr-Cyrl-RS" sz="7500" b="1" dirty="0"/>
              <a:t>Школски спортски изазов</a:t>
            </a:r>
            <a:endParaRPr lang="en-US" sz="75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923692"/>
            <a:ext cx="9144000" cy="1011116"/>
          </a:xfrm>
        </p:spPr>
        <p:txBody>
          <a:bodyPr/>
          <a:lstStyle/>
          <a:p>
            <a:pPr algn="ctr">
              <a:spcBef>
                <a:spcPts val="0"/>
              </a:spcBef>
            </a:pPr>
            <a:r>
              <a:rPr lang="sr-Cyrl-RS" dirty="0"/>
              <a:t>Олимпијски комитет Србије </a:t>
            </a:r>
          </a:p>
          <a:p>
            <a:pPr algn="ctr">
              <a:spcBef>
                <a:spcPts val="0"/>
              </a:spcBef>
            </a:pPr>
            <a:r>
              <a:rPr lang="sr-Cyrl-RS" dirty="0"/>
              <a:t>Савез за школски спорт Србије</a:t>
            </a:r>
          </a:p>
          <a:p>
            <a:pPr algn="ctr">
              <a:spcBef>
                <a:spcPts val="0"/>
              </a:spcBef>
            </a:pPr>
            <a:r>
              <a:rPr lang="sr-Cyrl-RS" dirty="0"/>
              <a:t>Српски савез професора физичког васпитања</a:t>
            </a:r>
            <a:r>
              <a:rPr lang="sr-Latn-RS" dirty="0"/>
              <a:t> </a:t>
            </a:r>
            <a:r>
              <a:rPr lang="sr-Cyrl-RS" dirty="0"/>
              <a:t>и спорта</a:t>
            </a:r>
          </a:p>
        </p:txBody>
      </p:sp>
      <p:pic>
        <p:nvPicPr>
          <p:cNvPr id="1028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8185" y="5934807"/>
            <a:ext cx="419851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7868" y="5934807"/>
            <a:ext cx="792000" cy="79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116"/>
          <a:stretch>
            <a:fillRect/>
          </a:stretch>
        </p:blipFill>
        <p:spPr bwMode="auto">
          <a:xfrm>
            <a:off x="4775262" y="570062"/>
            <a:ext cx="2217738" cy="663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Rectangle 6"/>
          <p:cNvSpPr>
            <a:spLocks noChangeArrowheads="1"/>
          </p:cNvSpPr>
          <p:nvPr/>
        </p:nvSpPr>
        <p:spPr bwMode="auto">
          <a:xfrm>
            <a:off x="0" y="1096963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ptos"/>
                <a:ea typeface="Aptos"/>
                <a:cs typeface="Times New Roman" panose="02020603050405020304" pitchFamily="18" charset="0"/>
              </a:rPr>
              <a:t>   </a:t>
            </a:r>
            <a:endParaRPr kumimoji="0" lang="en-GB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Rectangle 7"/>
          <p:cNvSpPr>
            <a:spLocks noChangeArrowheads="1"/>
          </p:cNvSpPr>
          <p:nvPr/>
        </p:nvSpPr>
        <p:spPr bwMode="auto">
          <a:xfrm>
            <a:off x="0" y="1698625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ptos"/>
                <a:ea typeface="Aptos"/>
                <a:cs typeface="Times New Roman" panose="02020603050405020304" pitchFamily="18" charset="0"/>
              </a:rPr>
              <a:t>   </a:t>
            </a:r>
            <a:endParaRPr kumimoji="0" lang="en-GB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Rectangle 8"/>
          <p:cNvSpPr>
            <a:spLocks noChangeArrowheads="1"/>
          </p:cNvSpPr>
          <p:nvPr/>
        </p:nvSpPr>
        <p:spPr bwMode="auto">
          <a:xfrm>
            <a:off x="0" y="2308225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ptos"/>
                <a:ea typeface="Aptos"/>
                <a:cs typeface="Times New Roman" panose="02020603050405020304" pitchFamily="18" charset="0"/>
              </a:rPr>
              <a:t>      			         </a:t>
            </a:r>
            <a:endParaRPr kumimoji="0" lang="en-GB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Rectangle 9"/>
          <p:cNvSpPr>
            <a:spLocks noChangeArrowheads="1"/>
          </p:cNvSpPr>
          <p:nvPr/>
        </p:nvSpPr>
        <p:spPr bwMode="auto">
          <a:xfrm>
            <a:off x="0" y="29718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3" name="Picture 12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6105" y="5934807"/>
            <a:ext cx="743694" cy="79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65244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b="1" dirty="0"/>
              <a:t>Оправданост пројекта – проблем и потреба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9848" y="2400300"/>
            <a:ext cx="10058400" cy="3771900"/>
          </a:xfrm>
        </p:spPr>
        <p:txBody>
          <a:bodyPr/>
          <a:lstStyle/>
          <a:p>
            <a:r>
              <a:rPr lang="sr-Cyrl-RS" dirty="0"/>
              <a:t>Савремени начин живота излаже децу школског узраста високом степену седентарног понашања. Истраживања указују на нагли пораст гојазности код деце, пад моторичких способности и повећан ризик од менталних изазова услед недостатка физичке активности.</a:t>
            </a:r>
            <a:endParaRPr lang="en-US" dirty="0"/>
          </a:p>
          <a:p>
            <a:r>
              <a:rPr lang="sr-Cyrl-RS" dirty="0"/>
              <a:t>Школски спортски изазов реагује на овај проблем трансформишући школско окружење у простор забаве, игре и кретања, промовишући спорт као универзално средство здравог развоја и социјалне инклузије.</a:t>
            </a:r>
            <a:endParaRPr lang="sr-Latn-RS" dirty="0"/>
          </a:p>
          <a:p>
            <a:r>
              <a:rPr lang="sr-Cyrl-RS" dirty="0"/>
              <a:t>Пројекат је развијен као иницијатива у оквиру Европске недеље спорта која подстиче школе да током септембра организују разноврсне спортско-едукативне  активности, повезивајући физичку активност, здраву исхрану, креативност, активну мобилност и олимпијске вредности у јединствен пројекат намењен ученицима.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83828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b="1" dirty="0"/>
              <a:t>Циљеви пројекта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67625" y="1822468"/>
            <a:ext cx="10058400" cy="470142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sr-Cyrl-RS" b="1" dirty="0"/>
              <a:t>🎯 Општи циљ</a:t>
            </a:r>
            <a:endParaRPr lang="en-US" dirty="0"/>
          </a:p>
          <a:p>
            <a:r>
              <a:rPr lang="sr-Cyrl-RS" dirty="0"/>
              <a:t>Промоција физичке активности и здравих животних навика код деце и омладине кроз </a:t>
            </a:r>
            <a:r>
              <a:rPr lang="sr-Cyrl-RS" dirty="0" err="1"/>
              <a:t>инклузивне</a:t>
            </a:r>
            <a:r>
              <a:rPr lang="sr-Cyrl-RS" dirty="0"/>
              <a:t> и забавне спортске активности.</a:t>
            </a:r>
          </a:p>
          <a:p>
            <a:pPr marL="0" indent="0">
              <a:buNone/>
            </a:pPr>
            <a:endParaRPr lang="en-US" sz="1000" dirty="0"/>
          </a:p>
          <a:p>
            <a:pPr marL="0" indent="0">
              <a:buNone/>
            </a:pPr>
            <a:r>
              <a:rPr lang="sr-Cyrl-RS" b="1" dirty="0"/>
              <a:t>📍 Специфички циљеви</a:t>
            </a:r>
            <a:endParaRPr lang="en-US" dirty="0"/>
          </a:p>
          <a:p>
            <a:pPr lvl="0"/>
            <a:r>
              <a:rPr lang="sr-Cyrl-RS" b="1" dirty="0"/>
              <a:t>Активација:</a:t>
            </a:r>
            <a:r>
              <a:rPr lang="sr-Cyrl-RS" dirty="0"/>
              <a:t> Укључивање најмање 80% укупног броја ученика школе у спортске активности током трајања пројекта.</a:t>
            </a:r>
            <a:endParaRPr lang="en-US" dirty="0"/>
          </a:p>
          <a:p>
            <a:pPr lvl="0"/>
            <a:r>
              <a:rPr lang="sr-Cyrl-RS" b="1" dirty="0"/>
              <a:t>Инклузија:</a:t>
            </a:r>
            <a:r>
              <a:rPr lang="sr-Cyrl-RS" dirty="0"/>
              <a:t> Прилагођавање игара тако да у њима равноправно учествују деца свих нивоа физичке спремности, као и ученици са сметњама у развоју.</a:t>
            </a:r>
            <a:endParaRPr lang="en-US" dirty="0"/>
          </a:p>
          <a:p>
            <a:pPr lvl="0"/>
            <a:r>
              <a:rPr lang="sr-Cyrl-RS" b="1" dirty="0"/>
              <a:t>Интернационализација:</a:t>
            </a:r>
            <a:r>
              <a:rPr lang="sr-Cyrl-RS" dirty="0"/>
              <a:t> Повезивање школе са европском мрежом образовних установа и јачање осећаја припадности европској заједници.</a:t>
            </a:r>
            <a:endParaRPr lang="en-US" dirty="0"/>
          </a:p>
          <a:p>
            <a:pPr lvl="0"/>
            <a:r>
              <a:rPr lang="sr-Cyrl-RS" b="1" dirty="0"/>
              <a:t>Промоција здравља:</a:t>
            </a:r>
            <a:r>
              <a:rPr lang="sr-Cyrl-RS" dirty="0"/>
              <a:t> Едукација ученика о бенефитима редовног вежбања и правилне исхране.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6602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7346" y="484632"/>
            <a:ext cx="10380902" cy="1609344"/>
          </a:xfrm>
        </p:spPr>
        <p:txBody>
          <a:bodyPr/>
          <a:lstStyle/>
          <a:p>
            <a:r>
              <a:rPr lang="sr-Cyrl-RS" b="1" dirty="0"/>
              <a:t>Три тематске недеље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r-Cyrl-RS" dirty="0"/>
              <a:t>Пројекат </a:t>
            </a:r>
            <a:r>
              <a:rPr lang="en-GB" b="1" dirty="0"/>
              <a:t>„</a:t>
            </a:r>
            <a:r>
              <a:rPr lang="sr-Cyrl-RS" b="1" dirty="0"/>
              <a:t>Школски спортски изазов</a:t>
            </a:r>
            <a:r>
              <a:rPr lang="en-GB" b="1" dirty="0"/>
              <a:t>“</a:t>
            </a:r>
            <a:r>
              <a:rPr lang="sr-Cyrl-RS" b="1" dirty="0"/>
              <a:t> реализује се током септембра 2026. године кроз три међусобно повезане тематске недеље</a:t>
            </a:r>
            <a:r>
              <a:rPr lang="en-GB" dirty="0"/>
              <a:t>.</a:t>
            </a:r>
            <a:endParaRPr lang="en-US" dirty="0"/>
          </a:p>
          <a:p>
            <a:r>
              <a:rPr lang="sr-Cyrl-RS" dirty="0"/>
              <a:t>Свака школа самостално организује активности у складу са задатим темама, документује реализацију и доставља извештај организатору. На крају пројекта Стручна комисија бира најуспешније школе на основу унапред дефинисаних критеријума.</a:t>
            </a:r>
            <a:endParaRPr lang="en-US" dirty="0"/>
          </a:p>
          <a:p>
            <a:pPr lvl="1"/>
            <a:endParaRPr lang="en-US" sz="2000" b="1" dirty="0"/>
          </a:p>
          <a:p>
            <a:pPr lvl="1"/>
            <a:r>
              <a:rPr lang="sr-Latn-RS" sz="2000" b="1" dirty="0"/>
              <a:t>No Sugar Week</a:t>
            </a:r>
            <a:r>
              <a:rPr lang="sr-Cyrl-RS" sz="2000" b="1" dirty="0"/>
              <a:t> - здрава исхрана и здраве навике (7-13. септембар 2026</a:t>
            </a:r>
            <a:r>
              <a:rPr lang="sr-Latn-RS" sz="2000" b="1" dirty="0"/>
              <a:t>.</a:t>
            </a:r>
            <a:r>
              <a:rPr lang="sr-Cyrl-RS" sz="2000" b="1" dirty="0"/>
              <a:t>)</a:t>
            </a:r>
          </a:p>
          <a:p>
            <a:pPr lvl="1"/>
            <a:r>
              <a:rPr lang="en-US" sz="2000" b="1" dirty="0" err="1"/>
              <a:t>BeActive</a:t>
            </a:r>
            <a:r>
              <a:rPr lang="en-US" sz="2000" b="1" dirty="0"/>
              <a:t> &amp; Creative Week – </a:t>
            </a:r>
            <a:r>
              <a:rPr lang="sr-Cyrl-RS" sz="2000" b="1" dirty="0"/>
              <a:t>креативност кроз покрет (14-20. септембар 2026</a:t>
            </a:r>
            <a:r>
              <a:rPr lang="sr-Latn-RS" sz="2000" b="1" dirty="0"/>
              <a:t>.</a:t>
            </a:r>
            <a:r>
              <a:rPr lang="sr-Cyrl-RS" sz="2000" b="1" dirty="0"/>
              <a:t>)</a:t>
            </a:r>
          </a:p>
          <a:p>
            <a:pPr lvl="1"/>
            <a:r>
              <a:rPr lang="en-US" sz="2000" b="1" dirty="0" err="1"/>
              <a:t>TreninGO</a:t>
            </a:r>
            <a:r>
              <a:rPr lang="en-US" sz="2000" b="1" dirty="0"/>
              <a:t>+ Move Week – </a:t>
            </a:r>
            <a:r>
              <a:rPr lang="sr-Cyrl-RS" sz="2000" b="1" dirty="0"/>
              <a:t>пешачење, трчање и активна мобилност (21-27. септембар 2026</a:t>
            </a:r>
            <a:r>
              <a:rPr lang="sr-Latn-RS" sz="2000" b="1" dirty="0"/>
              <a:t>.</a:t>
            </a:r>
            <a:r>
              <a:rPr lang="sr-Cyrl-RS" sz="2000" b="1" dirty="0"/>
              <a:t>)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482437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2561" y="365125"/>
            <a:ext cx="11597053" cy="1325563"/>
          </a:xfrm>
        </p:spPr>
        <p:txBody>
          <a:bodyPr>
            <a:normAutofit/>
          </a:bodyPr>
          <a:lstStyle/>
          <a:p>
            <a:pPr algn="ctr"/>
            <a:r>
              <a:rPr lang="sr-Latn-RS" sz="4000" b="1" dirty="0"/>
              <a:t>No Sugar Week</a:t>
            </a:r>
            <a:r>
              <a:rPr lang="sr-Cyrl-RS" sz="4000" b="1" dirty="0"/>
              <a:t> - здрава исхрана и здраве навике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2031" y="1690688"/>
            <a:ext cx="10706217" cy="4481512"/>
          </a:xfrm>
        </p:spPr>
        <p:txBody>
          <a:bodyPr>
            <a:normAutofit fontScale="92500" lnSpcReduction="20000"/>
          </a:bodyPr>
          <a:lstStyle/>
          <a:p>
            <a:r>
              <a:rPr lang="sr-Cyrl-RS" sz="2200" dirty="0"/>
              <a:t>Недеља од </a:t>
            </a:r>
            <a:r>
              <a:rPr lang="en-US" sz="2200" b="1" dirty="0"/>
              <a:t>7</a:t>
            </a:r>
            <a:r>
              <a:rPr lang="sr-Cyrl-RS" sz="2200" b="1" dirty="0"/>
              <a:t>. септембра до </a:t>
            </a:r>
            <a:r>
              <a:rPr lang="en-US" sz="2200" b="1" dirty="0"/>
              <a:t>13</a:t>
            </a:r>
            <a:r>
              <a:rPr lang="sr-Cyrl-RS" sz="2200" b="1" dirty="0"/>
              <a:t>. септембра</a:t>
            </a:r>
            <a:r>
              <a:rPr lang="sr-Cyrl-RS" sz="2200" dirty="0"/>
              <a:t> је резервисана за реализацију едукативних, спортских и промотивних активности које имају за циљ подизање свести ученика о значају правилне исхране и здравих животних навика. Посебан акценат се ставља на смањење уноса индустријски прерађене хране и шећера као и на усвајање здравих навика које доприносе правилном развоју деце.</a:t>
            </a:r>
            <a:endParaRPr lang="en-US" sz="2200" dirty="0"/>
          </a:p>
          <a:p>
            <a:r>
              <a:rPr lang="sr-Cyrl-RS" dirty="0"/>
              <a:t>Активности које се организују у задатом периоду, треба да промовишу: </a:t>
            </a:r>
            <a:endParaRPr lang="en-US" dirty="0"/>
          </a:p>
          <a:p>
            <a:pPr lvl="2"/>
            <a:r>
              <a:rPr lang="sr-Cyrl-RS" dirty="0"/>
              <a:t>Важност правилне исхране и физичког вежбања</a:t>
            </a:r>
            <a:r>
              <a:rPr lang="sr-Latn-RS" dirty="0"/>
              <a:t>,</a:t>
            </a:r>
            <a:r>
              <a:rPr lang="sr-Cyrl-RS" dirty="0"/>
              <a:t> </a:t>
            </a:r>
            <a:endParaRPr lang="en-US" dirty="0"/>
          </a:p>
          <a:p>
            <a:pPr lvl="2"/>
            <a:r>
              <a:rPr lang="sr-Cyrl-RS" dirty="0"/>
              <a:t>Штетност претераног коришћења шећера и едукацију о здравим заменама, </a:t>
            </a:r>
            <a:endParaRPr lang="en-US" dirty="0"/>
          </a:p>
          <a:p>
            <a:pPr lvl="2"/>
            <a:r>
              <a:rPr lang="sr-Cyrl-RS" dirty="0"/>
              <a:t>Штетност процесуиране хране и празних калорија без нутритивних вредности,</a:t>
            </a:r>
            <a:endParaRPr lang="en-US" dirty="0"/>
          </a:p>
          <a:p>
            <a:pPr lvl="2"/>
            <a:r>
              <a:rPr lang="sr-Cyrl-RS" dirty="0"/>
              <a:t>Важност хидратације.</a:t>
            </a:r>
            <a:endParaRPr lang="en-US" dirty="0"/>
          </a:p>
          <a:p>
            <a:r>
              <a:rPr lang="sr-Cyrl-RS" sz="2200" dirty="0"/>
              <a:t>Активности могу обухватити радионице о здравој исхрани, предавања стручњака, изложбе и презентације, квизове знања, припрему здравих оброка, промоцију правилне хидратације, спортске активности које промовишу здрав начин живота и друге креативне активности прилагођене узрасту ученика.</a:t>
            </a:r>
          </a:p>
          <a:p>
            <a:r>
              <a:rPr lang="sr-Cyrl-RS" sz="2200" dirty="0"/>
              <a:t>Награђују се школе које су реализовале најкреативније активности, едукације и радионице</a:t>
            </a:r>
            <a:r>
              <a:rPr lang="sr-Cyrl-RS" sz="2200" dirty="0" smtClean="0"/>
              <a:t>...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9398950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2562" y="365125"/>
            <a:ext cx="11676184" cy="1325563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 err="1"/>
              <a:t>BeActive</a:t>
            </a:r>
            <a:r>
              <a:rPr lang="en-US" sz="4000" b="1" dirty="0"/>
              <a:t> &amp; Creative Week – </a:t>
            </a:r>
            <a:r>
              <a:rPr lang="sr-Cyrl-RS" sz="4000" b="1" dirty="0"/>
              <a:t>креативност кроз покрет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083777"/>
            <a:ext cx="10515600" cy="4510453"/>
          </a:xfrm>
        </p:spPr>
        <p:txBody>
          <a:bodyPr>
            <a:normAutofit fontScale="92500" lnSpcReduction="20000"/>
          </a:bodyPr>
          <a:lstStyle/>
          <a:p>
            <a:r>
              <a:rPr lang="sr-Cyrl-RS" sz="2200" dirty="0"/>
              <a:t>Недеља од </a:t>
            </a:r>
            <a:r>
              <a:rPr lang="sr-Cyrl-RS" sz="2200" b="1" dirty="0"/>
              <a:t>14. септембра до 20. септембра</a:t>
            </a:r>
            <a:r>
              <a:rPr lang="sr-Cyrl-RS" sz="2200" dirty="0"/>
              <a:t> посвећена је повезивању физичке активности, игре и креативног</a:t>
            </a:r>
            <a:r>
              <a:rPr lang="en-US" sz="2200" dirty="0"/>
              <a:t> </a:t>
            </a:r>
            <a:r>
              <a:rPr lang="sr-Cyrl-RS" sz="2200" dirty="0"/>
              <a:t>изражавања.</a:t>
            </a:r>
            <a:endParaRPr lang="en-US" sz="2200" dirty="0"/>
          </a:p>
          <a:p>
            <a:r>
              <a:rPr lang="sr-Cyrl-RS" sz="2200" dirty="0"/>
              <a:t>Активности које се организују у задатом периоду, поред </a:t>
            </a:r>
            <a:r>
              <a:rPr lang="sr-Latn-RS" sz="2200" dirty="0"/>
              <a:t>Be Active </a:t>
            </a:r>
            <a:r>
              <a:rPr lang="sr-Cyrl-RS" sz="2200" dirty="0"/>
              <a:t>поруке, треба да промовишу: </a:t>
            </a:r>
            <a:endParaRPr lang="en-US" sz="2200" dirty="0"/>
          </a:p>
          <a:p>
            <a:pPr lvl="2"/>
            <a:r>
              <a:rPr lang="sr-Cyrl-RS" dirty="0"/>
              <a:t>креирање забаве и пријатељства међу ученицима</a:t>
            </a:r>
            <a:r>
              <a:rPr lang="sr-Latn-RS" dirty="0"/>
              <a:t>,</a:t>
            </a:r>
            <a:r>
              <a:rPr lang="sr-Cyrl-RS" dirty="0"/>
              <a:t> усавршавање спортских вештина</a:t>
            </a:r>
            <a:r>
              <a:rPr lang="sr-Latn-RS" dirty="0"/>
              <a:t>,</a:t>
            </a:r>
            <a:r>
              <a:rPr lang="sr-Cyrl-RS" dirty="0"/>
              <a:t> </a:t>
            </a:r>
            <a:endParaRPr lang="en-US" dirty="0"/>
          </a:p>
          <a:p>
            <a:pPr lvl="2"/>
            <a:r>
              <a:rPr lang="sr-Cyrl-RS" dirty="0"/>
              <a:t>укључивање што већег броја дечака и девојчица у активно вежбање и истовремено учешће свих појединаца, </a:t>
            </a:r>
            <a:endParaRPr lang="en-US" dirty="0"/>
          </a:p>
          <a:p>
            <a:pPr lvl="2"/>
            <a:r>
              <a:rPr lang="sr-Cyrl-RS" dirty="0"/>
              <a:t>активности везане за коришћење игре са лоптом</a:t>
            </a:r>
            <a:r>
              <a:rPr lang="sr-Latn-RS" dirty="0"/>
              <a:t>,</a:t>
            </a:r>
            <a:r>
              <a:rPr lang="sr-Cyrl-RS" dirty="0"/>
              <a:t> игру кроз спорт</a:t>
            </a:r>
            <a:r>
              <a:rPr lang="sr-Latn-RS" dirty="0"/>
              <a:t>,</a:t>
            </a:r>
            <a:r>
              <a:rPr lang="sr-Cyrl-RS" dirty="0"/>
              <a:t> плес или фолклор,</a:t>
            </a:r>
            <a:endParaRPr lang="en-US" dirty="0"/>
          </a:p>
          <a:p>
            <a:pPr lvl="2"/>
            <a:r>
              <a:rPr lang="sr-Cyrl-RS" dirty="0"/>
              <a:t>час у природи</a:t>
            </a:r>
            <a:r>
              <a:rPr lang="sr-Latn-RS" dirty="0"/>
              <a:t>,</a:t>
            </a:r>
            <a:r>
              <a:rPr lang="sr-Cyrl-RS" dirty="0"/>
              <a:t> сликање или цртање</a:t>
            </a:r>
            <a:r>
              <a:rPr lang="sr-Latn-RS" dirty="0"/>
              <a:t>,</a:t>
            </a:r>
            <a:r>
              <a:rPr lang="sr-Cyrl-RS" dirty="0"/>
              <a:t> баштованство</a:t>
            </a:r>
            <a:r>
              <a:rPr lang="sr-Latn-RS" dirty="0"/>
              <a:t>,</a:t>
            </a:r>
            <a:r>
              <a:rPr lang="sr-Cyrl-RS" dirty="0"/>
              <a:t> итд… </a:t>
            </a:r>
            <a:endParaRPr lang="en-US" dirty="0"/>
          </a:p>
          <a:p>
            <a:r>
              <a:rPr lang="sr-Cyrl-RS" sz="2200" dirty="0"/>
              <a:t>Школе могу организовати спортске полигоне, игре са лоптом, плесне активности, фолклор, спортско-рекреативне игре, активности у природи, ликовне и креативне радионице, повезане са спортом, друге активности које подстичу заједништво, креативност и активно учешће ученика...</a:t>
            </a:r>
          </a:p>
          <a:p>
            <a:r>
              <a:rPr lang="sr-Cyrl-RS" sz="2200" dirty="0"/>
              <a:t>Посебно се вреднују активности које омогућавају укључивање што већег броја ученика и промовишу пријатељство, сарадњу и заједничко учешће.</a:t>
            </a:r>
          </a:p>
          <a:p>
            <a:r>
              <a:rPr lang="sr-Cyrl-RS" sz="2200" dirty="0"/>
              <a:t>Награђује се школа која је реализовала најкреативније активности, едукације, радионице, итд.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19107650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847" y="365125"/>
            <a:ext cx="11904784" cy="1325563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 err="1"/>
              <a:t>TreninGo</a:t>
            </a:r>
            <a:r>
              <a:rPr lang="en-US" sz="4000" b="1" dirty="0"/>
              <a:t>+ Move Week – </a:t>
            </a:r>
            <a:r>
              <a:rPr lang="sr-Cyrl-RS" sz="4000" b="1" dirty="0"/>
              <a:t>пешачење, трчање и активна мобилност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5123" y="2121408"/>
            <a:ext cx="11060723" cy="4050792"/>
          </a:xfrm>
        </p:spPr>
        <p:txBody>
          <a:bodyPr>
            <a:normAutofit lnSpcReduction="10000"/>
          </a:bodyPr>
          <a:lstStyle/>
          <a:p>
            <a:r>
              <a:rPr lang="sr-Cyrl-RS" dirty="0"/>
              <a:t>Недеља од </a:t>
            </a:r>
            <a:r>
              <a:rPr lang="sr-Latn-RS" b="1" dirty="0"/>
              <a:t>2</a:t>
            </a:r>
            <a:r>
              <a:rPr lang="sr-Cyrl-RS" b="1" dirty="0"/>
              <a:t>1. до 2</a:t>
            </a:r>
            <a:r>
              <a:rPr lang="sr-Latn-RS" b="1" dirty="0"/>
              <a:t>7</a:t>
            </a:r>
            <a:r>
              <a:rPr lang="sr-Cyrl-RS" b="1" dirty="0"/>
              <a:t>. септембра  </a:t>
            </a:r>
            <a:r>
              <a:rPr lang="sr-Cyrl-RS" dirty="0"/>
              <a:t>резервисана је за цикличне активности, пешачење, трчање, оријентиринг, штафетне туре, вожњу бицикла, ролера, активан долазак у школу, боравак у природи и друге облике активне мобилности.</a:t>
            </a:r>
          </a:p>
          <a:p>
            <a:endParaRPr lang="sr-Cyrl-RS" dirty="0"/>
          </a:p>
          <a:p>
            <a:pPr marL="228600" lvl="1">
              <a:spcBef>
                <a:spcPts val="1000"/>
              </a:spcBef>
            </a:pPr>
            <a:r>
              <a:rPr lang="sr-Cyrl-RS" sz="2000" dirty="0"/>
              <a:t>Награђује се школа са највећим бројем поена на основу следећих критеријума:</a:t>
            </a:r>
          </a:p>
          <a:p>
            <a:pPr lvl="2"/>
            <a:r>
              <a:rPr lang="sr-Cyrl-RS" dirty="0"/>
              <a:t>Дужина стазе организованог пешачења/трчања,</a:t>
            </a:r>
          </a:p>
          <a:p>
            <a:pPr lvl="2"/>
            <a:r>
              <a:rPr lang="sr-Cyrl-RS" dirty="0"/>
              <a:t>Број учесника пешачке/тркачке/бициклистичке туре,</a:t>
            </a:r>
          </a:p>
          <a:p>
            <a:pPr lvl="2"/>
            <a:r>
              <a:rPr lang="sr-Cyrl-RS" dirty="0"/>
              <a:t>Број пешачких/тркачких тура,</a:t>
            </a:r>
          </a:p>
          <a:p>
            <a:pPr lvl="2"/>
            <a:r>
              <a:rPr lang="sr-Cyrl-RS" dirty="0"/>
              <a:t>Креативност у осмишљавању активности током догађаја</a:t>
            </a:r>
          </a:p>
          <a:p>
            <a:pPr lvl="2"/>
            <a:r>
              <a:rPr lang="sr-Cyrl-RS" dirty="0"/>
              <a:t>Остварени ниво укључености ученика.</a:t>
            </a:r>
          </a:p>
          <a:p>
            <a:pPr lvl="1"/>
            <a:endParaRPr lang="sr-Cyrl-RS" dirty="0"/>
          </a:p>
          <a:p>
            <a:pPr lvl="1"/>
            <a:r>
              <a:rPr lang="sr-Cyrl-RS" sz="2000" dirty="0"/>
              <a:t>Основни принцип организације јесте да сваки ученик учествује у програму, без елиминације и рангирања, уз стварање позитивне атмосфере, дружења и заједништва...</a:t>
            </a:r>
          </a:p>
        </p:txBody>
      </p:sp>
    </p:spTree>
    <p:extLst>
      <p:ext uri="{BB962C8B-B14F-4D97-AF65-F5344CB8AC3E}">
        <p14:creationId xmlns:p14="http://schemas.microsoft.com/office/powerpoint/2010/main" val="11068130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2304" y="264825"/>
            <a:ext cx="11667392" cy="1609344"/>
          </a:xfrm>
        </p:spPr>
        <p:txBody>
          <a:bodyPr>
            <a:normAutofit/>
          </a:bodyPr>
          <a:lstStyle/>
          <a:p>
            <a:r>
              <a:rPr lang="sr-Cyrl-RS" sz="5000" b="1" dirty="0"/>
              <a:t>Кораци - укључивање у пројекат</a:t>
            </a:r>
            <a:endParaRPr lang="en-US" sz="5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1161" y="1832830"/>
            <a:ext cx="10729546" cy="5025170"/>
          </a:xfrm>
        </p:spPr>
        <p:txBody>
          <a:bodyPr>
            <a:normAutofit lnSpcReduction="10000"/>
          </a:bodyPr>
          <a:lstStyle/>
          <a:p>
            <a:r>
              <a:rPr lang="sr-Cyrl-RS" b="1" dirty="0"/>
              <a:t>Учешће у пројекту је добровољно и отворено за све основне школе у Републици Србији </a:t>
            </a:r>
          </a:p>
          <a:p>
            <a:r>
              <a:rPr lang="sr-Cyrl-RS" b="1" dirty="0"/>
              <a:t>Први корак - </a:t>
            </a:r>
            <a:r>
              <a:rPr lang="sr-Cyrl-RS" dirty="0"/>
              <a:t>Пријавити школу на линку на коме се остављају подаци школе и наставника који је аутор и координатор манифестације. </a:t>
            </a:r>
            <a:r>
              <a:rPr lang="en-US" dirty="0">
                <a:hlinkClick r:id="rId2"/>
              </a:rPr>
              <a:t>https://docs.google.com/forms/d/e/1FAIpQLSfLfjzg9X7gwniKt_btoKikNivydaC8SC-m4il7ELHnyk7O9g/viewform?usp=publish-editor</a:t>
            </a:r>
            <a:r>
              <a:rPr lang="sr-Cyrl-RS" dirty="0"/>
              <a:t> </a:t>
            </a:r>
            <a:endParaRPr lang="en-US" dirty="0"/>
          </a:p>
          <a:p>
            <a:r>
              <a:rPr lang="sr-Cyrl-RS" b="1" dirty="0"/>
              <a:t>Други корак - </a:t>
            </a:r>
            <a:r>
              <a:rPr lang="sr-Cyrl-RS" dirty="0"/>
              <a:t>У периоду од </a:t>
            </a:r>
            <a:r>
              <a:rPr lang="sr-Cyrl-RS" b="1" dirty="0"/>
              <a:t>07. до 27. септембра 2026. године </a:t>
            </a:r>
            <a:r>
              <a:rPr lang="sr-Cyrl-RS" dirty="0"/>
              <a:t>потребно је организовати спортско-едукативне манифестације за ученике школе и документовати догађаје фотографијама или видео-записима а све по већ описаним тематским недељама. </a:t>
            </a:r>
          </a:p>
          <a:p>
            <a:pPr lvl="1"/>
            <a:r>
              <a:rPr lang="sr-Cyrl-RS" dirty="0" smtClean="0"/>
              <a:t>Кратак опис реализованих активности </a:t>
            </a:r>
            <a:r>
              <a:rPr lang="en-US" dirty="0">
                <a:hlinkClick r:id="rId3"/>
              </a:rPr>
              <a:t>Opis-aktivnosti-templejt-2026.docx</a:t>
            </a:r>
            <a:endParaRPr lang="sr-Cyrl-RS" dirty="0" smtClean="0"/>
          </a:p>
          <a:p>
            <a:pPr lvl="1"/>
            <a:r>
              <a:rPr lang="sr-Cyrl-RS" dirty="0" smtClean="0"/>
              <a:t>Кратак </a:t>
            </a:r>
            <a:r>
              <a:rPr lang="sr-Cyrl-RS" dirty="0"/>
              <a:t>филм у којем се виде све фазе манифестације</a:t>
            </a:r>
          </a:p>
          <a:p>
            <a:pPr lvl="0"/>
            <a:r>
              <a:rPr lang="sr-Cyrl-RS" b="1" dirty="0"/>
              <a:t>Трећи корак</a:t>
            </a:r>
            <a:r>
              <a:rPr lang="sr-Cyrl-RS" dirty="0"/>
              <a:t> - Послати кратак опис </a:t>
            </a:r>
            <a:r>
              <a:rPr lang="sr-Cyrl-RS" dirty="0" smtClean="0"/>
              <a:t>активности на обрасцу (у прилогу дописа)</a:t>
            </a:r>
            <a:r>
              <a:rPr lang="sr-Latn-RS" dirty="0" smtClean="0"/>
              <a:t> </a:t>
            </a:r>
            <a:r>
              <a:rPr lang="sr-Cyrl-RS" dirty="0" smtClean="0"/>
              <a:t>или на следећем линку: </a:t>
            </a:r>
            <a:r>
              <a:rPr lang="en-US" dirty="0" smtClean="0">
                <a:hlinkClick r:id="rId3"/>
              </a:rPr>
              <a:t>Opis-aktivnosti-templejt-2026.docx</a:t>
            </a:r>
            <a:r>
              <a:rPr lang="sr-Cyrl-RS" dirty="0" smtClean="0"/>
              <a:t>  </a:t>
            </a:r>
            <a:r>
              <a:rPr lang="sr-Cyrl-RS" dirty="0"/>
              <a:t>и видео-запис на мејл: </a:t>
            </a:r>
            <a:r>
              <a:rPr lang="en-US" dirty="0">
                <a:hlinkClick r:id="rId4"/>
              </a:rPr>
              <a:t>sanja.ugren@skolskisportsrbije.rs</a:t>
            </a:r>
            <a:r>
              <a:rPr lang="en-US" dirty="0"/>
              <a:t> </a:t>
            </a:r>
            <a:r>
              <a:rPr lang="sr-Cyrl-RS" dirty="0"/>
              <a:t>За слање користити  </a:t>
            </a:r>
            <a:r>
              <a:rPr lang="en-US" u="sng" dirty="0">
                <a:hlinkClick r:id="rId5"/>
              </a:rPr>
              <a:t>https://wetransfer.com/</a:t>
            </a:r>
            <a:r>
              <a:rPr lang="en-US" dirty="0"/>
              <a:t>  </a:t>
            </a:r>
            <a:r>
              <a:rPr lang="sr-Cyrl-RS" dirty="0"/>
              <a:t>или </a:t>
            </a:r>
            <a:r>
              <a:rPr lang="sr-Cyrl-RS" u="sng" dirty="0">
                <a:hlinkClick r:id="rId6"/>
              </a:rPr>
              <a:t>https://www.filemail.com/</a:t>
            </a:r>
            <a:r>
              <a:rPr lang="sr-Cyrl-RS" dirty="0"/>
              <a:t> </a:t>
            </a:r>
            <a:endParaRPr lang="en-US" dirty="0"/>
          </a:p>
          <a:p>
            <a:r>
              <a:rPr lang="sr-Cyrl-RS" b="1" dirty="0" smtClean="0"/>
              <a:t>Рок </a:t>
            </a:r>
            <a:r>
              <a:rPr lang="sr-Cyrl-RS" b="1" dirty="0"/>
              <a:t>за достављање видео-материјала је 16.10.2026. године</a:t>
            </a:r>
            <a:r>
              <a:rPr lang="sr-Cyrl-RS" dirty="0"/>
              <a:t>.	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28236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5608" y="484632"/>
            <a:ext cx="10222640" cy="1609344"/>
          </a:xfrm>
        </p:spPr>
        <p:txBody>
          <a:bodyPr/>
          <a:lstStyle/>
          <a:p>
            <a:r>
              <a:rPr lang="sr-Cyrl-RS" b="1" dirty="0"/>
              <a:t>Филм о реализованим активностима: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9128" y="2453054"/>
            <a:ext cx="10515600" cy="4281854"/>
          </a:xfrm>
        </p:spPr>
        <p:txBody>
          <a:bodyPr>
            <a:normAutofit/>
          </a:bodyPr>
          <a:lstStyle/>
          <a:p>
            <a:r>
              <a:rPr lang="sr-Cyrl-RS" dirty="0"/>
              <a:t>Техничке спецификације: </a:t>
            </a:r>
          </a:p>
          <a:p>
            <a:pPr lvl="1"/>
            <a:r>
              <a:rPr lang="sr-Cyrl-RS" dirty="0"/>
              <a:t>Максимално трајање једног видео-материјала је 5 минута</a:t>
            </a:r>
          </a:p>
          <a:p>
            <a:pPr lvl="1"/>
            <a:r>
              <a:rPr lang="sr-Cyrl-RS" dirty="0"/>
              <a:t>Потребно је реално приказати све активности како би се добио адекватан увид у све што је реализовано.</a:t>
            </a:r>
            <a:endParaRPr lang="en-US" dirty="0"/>
          </a:p>
          <a:p>
            <a:pPr lvl="1"/>
            <a:r>
              <a:rPr lang="sr-Cyrl-RS" dirty="0"/>
              <a:t>Филм треба снимати хоризонтално – формат 16:9.</a:t>
            </a:r>
            <a:endParaRPr lang="en-US" dirty="0"/>
          </a:p>
          <a:p>
            <a:pPr lvl="1"/>
            <a:r>
              <a:rPr lang="sr-Cyrl-RS" dirty="0"/>
              <a:t>Препоручује се снимање у најбољој доступној резолуцији, ако се снима телефоном треба укључити </a:t>
            </a:r>
            <a:r>
              <a:rPr lang="sr-Latn-RS" b="1" dirty="0"/>
              <a:t>Full HD</a:t>
            </a:r>
            <a:r>
              <a:rPr lang="sr-Cyrl-RS" dirty="0"/>
              <a:t> опцију.</a:t>
            </a:r>
          </a:p>
          <a:p>
            <a:pPr lvl="1"/>
            <a:r>
              <a:rPr lang="sr-Cyrl-RS" dirty="0"/>
              <a:t>Видео треба да буде јасан, добро осветљен и стабилан, без позадинске буке.</a:t>
            </a:r>
          </a:p>
          <a:p>
            <a:r>
              <a:rPr lang="sr-Cyrl-RS" dirty="0"/>
              <a:t>За сваку тематску недељу школа припрема и доставља посебан видео.</a:t>
            </a:r>
          </a:p>
          <a:p>
            <a:r>
              <a:rPr lang="sr-Cyrl-RS" b="1" dirty="0" smtClean="0"/>
              <a:t>Само школе које реализују активности током све три тематске недеље и доставе сва три видео-материјала улазе у конкуренцију за укупног победника „Школског спортског изазова“.</a:t>
            </a:r>
            <a:endParaRPr lang="sr-Cyrl-RS" b="1" dirty="0"/>
          </a:p>
        </p:txBody>
      </p:sp>
    </p:spTree>
    <p:extLst>
      <p:ext uri="{BB962C8B-B14F-4D97-AF65-F5344CB8AC3E}">
        <p14:creationId xmlns:p14="http://schemas.microsoft.com/office/powerpoint/2010/main" val="3506758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b="1" dirty="0"/>
              <a:t>Награде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r-Cyrl-RS" dirty="0"/>
              <a:t>О најкреативнијим видео материјалима одлучиће Стручна комисија састављена од представника Олимпијског комитета Србије, Савеза за школски спорт Србије и Српског савеза професора физичког васпитања и спорта.</a:t>
            </a:r>
          </a:p>
          <a:p>
            <a:r>
              <a:rPr lang="en-GB" b="1" dirty="0" err="1"/>
              <a:t>За</a:t>
            </a:r>
            <a:r>
              <a:rPr lang="en-GB" b="1" dirty="0"/>
              <a:t> </a:t>
            </a:r>
            <a:r>
              <a:rPr lang="en-GB" b="1" dirty="0" err="1"/>
              <a:t>сваку</a:t>
            </a:r>
            <a:r>
              <a:rPr lang="en-GB" b="1" dirty="0"/>
              <a:t> </a:t>
            </a:r>
            <a:r>
              <a:rPr lang="en-GB" b="1" dirty="0" err="1"/>
              <a:t>тематску</a:t>
            </a:r>
            <a:r>
              <a:rPr lang="en-GB" b="1" dirty="0"/>
              <a:t> </a:t>
            </a:r>
            <a:r>
              <a:rPr lang="en-GB" b="1" dirty="0" err="1"/>
              <a:t>недељу</a:t>
            </a:r>
            <a:r>
              <a:rPr lang="en-GB" b="1" dirty="0"/>
              <a:t> </a:t>
            </a:r>
            <a:r>
              <a:rPr lang="en-GB" b="1" dirty="0" err="1"/>
              <a:t>Стручна</a:t>
            </a:r>
            <a:r>
              <a:rPr lang="en-GB" b="1" dirty="0"/>
              <a:t> </a:t>
            </a:r>
            <a:r>
              <a:rPr lang="en-GB" b="1" dirty="0" err="1"/>
              <a:t>комисија</a:t>
            </a:r>
            <a:r>
              <a:rPr lang="en-GB" b="1" dirty="0"/>
              <a:t> </a:t>
            </a:r>
            <a:r>
              <a:rPr lang="en-GB" b="1" dirty="0" err="1"/>
              <a:t>бира</a:t>
            </a:r>
            <a:r>
              <a:rPr lang="en-GB" b="1" dirty="0"/>
              <a:t> </a:t>
            </a:r>
            <a:r>
              <a:rPr lang="en-GB" b="1" dirty="0" err="1"/>
              <a:t>школу</a:t>
            </a:r>
            <a:r>
              <a:rPr lang="en-GB" b="1" dirty="0"/>
              <a:t> </a:t>
            </a:r>
            <a:r>
              <a:rPr lang="en-GB" b="1" dirty="0" err="1"/>
              <a:t>која</a:t>
            </a:r>
            <a:r>
              <a:rPr lang="en-GB" b="1" dirty="0"/>
              <a:t> </a:t>
            </a:r>
            <a:r>
              <a:rPr lang="en-GB" b="1" dirty="0" err="1"/>
              <a:t>је</a:t>
            </a:r>
            <a:r>
              <a:rPr lang="en-GB" b="1" dirty="0"/>
              <a:t> </a:t>
            </a:r>
            <a:r>
              <a:rPr lang="en-GB" b="1" dirty="0" err="1"/>
              <a:t>реализовала</a:t>
            </a:r>
            <a:r>
              <a:rPr lang="en-GB" b="1" dirty="0"/>
              <a:t> </a:t>
            </a:r>
            <a:r>
              <a:rPr lang="en-GB" b="1" dirty="0" err="1"/>
              <a:t>најкреативније</a:t>
            </a:r>
            <a:r>
              <a:rPr lang="en-GB" b="1" dirty="0"/>
              <a:t> </a:t>
            </a:r>
            <a:r>
              <a:rPr lang="en-GB" b="1" dirty="0" err="1"/>
              <a:t>активности</a:t>
            </a:r>
            <a:r>
              <a:rPr lang="en-GB" b="1" dirty="0"/>
              <a:t>. </a:t>
            </a:r>
            <a:r>
              <a:rPr lang="en-GB" b="1" dirty="0" err="1"/>
              <a:t>Награђена</a:t>
            </a:r>
            <a:r>
              <a:rPr lang="en-GB" b="1" dirty="0"/>
              <a:t> </a:t>
            </a:r>
            <a:r>
              <a:rPr lang="en-GB" b="1" dirty="0" err="1"/>
              <a:t>школа</a:t>
            </a:r>
            <a:r>
              <a:rPr lang="en-GB" b="1" dirty="0"/>
              <a:t> </a:t>
            </a:r>
            <a:r>
              <a:rPr lang="en-GB" b="1" dirty="0" err="1"/>
              <a:t>добија</a:t>
            </a:r>
            <a:r>
              <a:rPr lang="en-GB" b="1" dirty="0"/>
              <a:t> </a:t>
            </a:r>
            <a:r>
              <a:rPr lang="sr-Cyrl-RS" b="1" dirty="0"/>
              <a:t>спортске реквизите</a:t>
            </a:r>
            <a:r>
              <a:rPr lang="en-GB" b="1" dirty="0"/>
              <a:t> </a:t>
            </a:r>
            <a:r>
              <a:rPr lang="en-GB" b="1" dirty="0" err="1"/>
              <a:t>у</a:t>
            </a:r>
            <a:r>
              <a:rPr lang="en-GB" b="1" dirty="0"/>
              <a:t> </a:t>
            </a:r>
            <a:r>
              <a:rPr lang="en-GB" b="1" dirty="0" err="1"/>
              <a:t>вредности</a:t>
            </a:r>
            <a:r>
              <a:rPr lang="en-GB" b="1" dirty="0"/>
              <a:t> </a:t>
            </a:r>
            <a:r>
              <a:rPr lang="en-GB" b="1" dirty="0" err="1"/>
              <a:t>од</a:t>
            </a:r>
            <a:r>
              <a:rPr lang="en-GB" b="1" dirty="0"/>
              <a:t> 300 EUR</a:t>
            </a:r>
            <a:r>
              <a:rPr lang="sr-Cyrl-RS" b="1" dirty="0"/>
              <a:t>.</a:t>
            </a:r>
          </a:p>
          <a:p>
            <a:r>
              <a:rPr lang="en-GB" b="1" dirty="0" err="1"/>
              <a:t>Укупни</a:t>
            </a:r>
            <a:r>
              <a:rPr lang="en-GB" b="1" dirty="0"/>
              <a:t> </a:t>
            </a:r>
            <a:r>
              <a:rPr lang="en-GB" b="1" dirty="0" err="1"/>
              <a:t>победници</a:t>
            </a:r>
            <a:r>
              <a:rPr lang="en-GB" b="1" dirty="0"/>
              <a:t> „</a:t>
            </a:r>
            <a:r>
              <a:rPr lang="en-GB" b="1" dirty="0" err="1"/>
              <a:t>Школског</a:t>
            </a:r>
            <a:r>
              <a:rPr lang="en-GB" b="1" dirty="0"/>
              <a:t> </a:t>
            </a:r>
            <a:r>
              <a:rPr lang="en-GB" b="1" dirty="0" err="1"/>
              <a:t>спортског</a:t>
            </a:r>
            <a:r>
              <a:rPr lang="en-GB" b="1" dirty="0"/>
              <a:t> </a:t>
            </a:r>
            <a:r>
              <a:rPr lang="en-GB" b="1" dirty="0" err="1"/>
              <a:t>изазова</a:t>
            </a:r>
            <a:r>
              <a:rPr lang="en-GB" b="1" dirty="0"/>
              <a:t>“, </a:t>
            </a:r>
            <a:r>
              <a:rPr lang="en-GB" b="1" dirty="0" err="1"/>
              <a:t>на</a:t>
            </a:r>
            <a:r>
              <a:rPr lang="en-GB" b="1" dirty="0"/>
              <a:t> </a:t>
            </a:r>
            <a:r>
              <a:rPr lang="en-GB" b="1" dirty="0" err="1"/>
              <a:t>основу</a:t>
            </a:r>
            <a:r>
              <a:rPr lang="en-GB" b="1" dirty="0"/>
              <a:t> </a:t>
            </a:r>
            <a:r>
              <a:rPr lang="en-GB" b="1" dirty="0" err="1"/>
              <a:t>реализације</a:t>
            </a:r>
            <a:r>
              <a:rPr lang="en-GB" b="1" dirty="0"/>
              <a:t> </a:t>
            </a:r>
            <a:r>
              <a:rPr lang="en-GB" b="1" dirty="0" err="1"/>
              <a:t>активности</a:t>
            </a:r>
            <a:r>
              <a:rPr lang="en-GB" b="1" dirty="0"/>
              <a:t> </a:t>
            </a:r>
            <a:r>
              <a:rPr lang="en-GB" b="1" dirty="0" err="1"/>
              <a:t>током</a:t>
            </a:r>
            <a:r>
              <a:rPr lang="en-GB" b="1" dirty="0"/>
              <a:t> </a:t>
            </a:r>
            <a:r>
              <a:rPr lang="en-GB" b="1" dirty="0" err="1"/>
              <a:t>све</a:t>
            </a:r>
            <a:r>
              <a:rPr lang="en-GB" b="1" dirty="0"/>
              <a:t> </a:t>
            </a:r>
            <a:r>
              <a:rPr lang="en-GB" b="1" dirty="0" err="1"/>
              <a:t>три</a:t>
            </a:r>
            <a:r>
              <a:rPr lang="en-GB" b="1" dirty="0"/>
              <a:t> </a:t>
            </a:r>
            <a:r>
              <a:rPr lang="en-GB" b="1" dirty="0" err="1"/>
              <a:t>тематске</a:t>
            </a:r>
            <a:r>
              <a:rPr lang="en-GB" b="1" dirty="0"/>
              <a:t> </a:t>
            </a:r>
            <a:r>
              <a:rPr lang="en-GB" b="1" dirty="0" err="1"/>
              <a:t>недеље</a:t>
            </a:r>
            <a:r>
              <a:rPr lang="en-GB" b="1" dirty="0"/>
              <a:t>, </a:t>
            </a:r>
            <a:r>
              <a:rPr lang="en-GB" b="1" dirty="0" err="1"/>
              <a:t>биће</a:t>
            </a:r>
            <a:r>
              <a:rPr lang="en-GB" b="1" dirty="0"/>
              <a:t> </a:t>
            </a:r>
            <a:r>
              <a:rPr lang="en-GB" b="1" dirty="0" err="1"/>
              <a:t>награђени</a:t>
            </a:r>
            <a:r>
              <a:rPr lang="en-GB" b="1" dirty="0"/>
              <a:t> </a:t>
            </a:r>
            <a:r>
              <a:rPr lang="en-GB" b="1" dirty="0" err="1"/>
              <a:t>спортски</a:t>
            </a:r>
            <a:r>
              <a:rPr lang="sr-Cyrl-RS" b="1" dirty="0"/>
              <a:t>м</a:t>
            </a:r>
            <a:r>
              <a:rPr lang="en-GB" b="1" dirty="0"/>
              <a:t> </a:t>
            </a:r>
            <a:r>
              <a:rPr lang="en-GB" b="1" dirty="0" err="1"/>
              <a:t>реквизит</a:t>
            </a:r>
            <a:r>
              <a:rPr lang="sr-Cyrl-RS" b="1" dirty="0"/>
              <a:t>има у вредности од</a:t>
            </a:r>
            <a:r>
              <a:rPr lang="en-GB" b="1" dirty="0"/>
              <a:t>:</a:t>
            </a:r>
            <a:endParaRPr lang="en-GB" dirty="0"/>
          </a:p>
          <a:p>
            <a:r>
              <a:rPr lang="en-GB" b="1" dirty="0"/>
              <a:t>1. </a:t>
            </a:r>
            <a:r>
              <a:rPr lang="en-GB" b="1" dirty="0" err="1"/>
              <a:t>место</a:t>
            </a:r>
            <a:r>
              <a:rPr lang="en-GB" b="1" dirty="0"/>
              <a:t> – 1.000 EUR</a:t>
            </a:r>
            <a:r>
              <a:rPr lang="en-GB" dirty="0"/>
              <a:t/>
            </a:r>
            <a:br>
              <a:rPr lang="en-GB" dirty="0"/>
            </a:br>
            <a:r>
              <a:rPr lang="en-GB" b="1" dirty="0"/>
              <a:t>2. </a:t>
            </a:r>
            <a:r>
              <a:rPr lang="en-GB" b="1" dirty="0" err="1"/>
              <a:t>место</a:t>
            </a:r>
            <a:r>
              <a:rPr lang="en-GB" b="1" dirty="0"/>
              <a:t> – 600 EUR</a:t>
            </a:r>
            <a:r>
              <a:rPr lang="en-GB" dirty="0"/>
              <a:t/>
            </a:r>
            <a:br>
              <a:rPr lang="en-GB" dirty="0"/>
            </a:br>
            <a:r>
              <a:rPr lang="en-GB" b="1" dirty="0"/>
              <a:t>3. </a:t>
            </a:r>
            <a:r>
              <a:rPr lang="en-GB" b="1" dirty="0" err="1"/>
              <a:t>место</a:t>
            </a:r>
            <a:r>
              <a:rPr lang="en-GB" b="1" dirty="0"/>
              <a:t> – 400 EUR</a:t>
            </a:r>
            <a:endParaRPr lang="sr-Cyrl-RS" dirty="0"/>
          </a:p>
        </p:txBody>
      </p:sp>
    </p:spTree>
    <p:extLst>
      <p:ext uri="{BB962C8B-B14F-4D97-AF65-F5344CB8AC3E}">
        <p14:creationId xmlns:p14="http://schemas.microsoft.com/office/powerpoint/2010/main" val="31645948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ood Type">
  <a:themeElements>
    <a:clrScheme name="Wood Type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Wood Type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TM03090434[[fn=Wood Type]]</Template>
  <TotalTime>796</TotalTime>
  <Words>1063</Words>
  <Application>Microsoft Office PowerPoint</Application>
  <PresentationFormat>Widescreen</PresentationFormat>
  <Paragraphs>79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8" baseType="lpstr">
      <vt:lpstr>Aptos</vt:lpstr>
      <vt:lpstr>Arial</vt:lpstr>
      <vt:lpstr>Cambria</vt:lpstr>
      <vt:lpstr>Rockwell</vt:lpstr>
      <vt:lpstr>Rockwell Condensed</vt:lpstr>
      <vt:lpstr>Times New Roman</vt:lpstr>
      <vt:lpstr>Wingdings</vt:lpstr>
      <vt:lpstr>Wood Type</vt:lpstr>
      <vt:lpstr>Школски спортски изазов</vt:lpstr>
      <vt:lpstr>Оправданост пројекта – проблем и потреба</vt:lpstr>
      <vt:lpstr>Циљеви пројекта</vt:lpstr>
      <vt:lpstr>Три тематске недеље</vt:lpstr>
      <vt:lpstr>No Sugar Week - здрава исхрана и здраве навике</vt:lpstr>
      <vt:lpstr>BeActive &amp; Creative Week – креативност кроз покрет</vt:lpstr>
      <vt:lpstr>TreninGo+ Move Week – пешачење, трчање и активна мобилност</vt:lpstr>
      <vt:lpstr>Кораци - укључивање у пројекат</vt:lpstr>
      <vt:lpstr>Филм о реализованим активностима:</vt:lpstr>
      <vt:lpstr>Награде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Европска недеља спорта 2026</dc:title>
  <dc:creator>Acer</dc:creator>
  <cp:lastModifiedBy>Acer</cp:lastModifiedBy>
  <cp:revision>49</cp:revision>
  <cp:lastPrinted>2026-08-24T10:52:25Z</cp:lastPrinted>
  <dcterms:created xsi:type="dcterms:W3CDTF">2026-07-16T08:11:14Z</dcterms:created>
  <dcterms:modified xsi:type="dcterms:W3CDTF">2026-09-02T09:50:26Z</dcterms:modified>
</cp:coreProperties>
</file>